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25"/>
    <p:restoredTop sz="94575"/>
  </p:normalViewPr>
  <p:slideViewPr>
    <p:cSldViewPr snapToGrid="0" snapToObjects="1">
      <p:cViewPr varScale="1">
        <p:scale>
          <a:sx n="89" d="100"/>
          <a:sy n="89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0804D-6DD6-AD4D-A9E8-00174A5B0A76}" type="datetimeFigureOut">
              <a:rPr lang="nb-NO" smtClean="0"/>
              <a:t>19.11.16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B97E6-2B64-034C-A1AB-59F7E40058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Dra bildet til plassholderen eller klikk ikonet for å legge til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Dra bildet til plassholderen eller klikk ikonet for å legge til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Dra bildet til plassholderen eller klikk ikonet for å legge til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  <p:sldLayoutId id="214748379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96287" y="1300786"/>
            <a:ext cx="10290412" cy="1401472"/>
          </a:xfrm>
        </p:spPr>
        <p:txBody>
          <a:bodyPr>
            <a:normAutofit/>
          </a:bodyPr>
          <a:lstStyle/>
          <a:p>
            <a:r>
              <a:rPr lang="nb-NO" sz="5200" cap="none" dirty="0" smtClean="0">
                <a:latin typeface="Comic Sans MS" charset="0"/>
              </a:rPr>
              <a:t>Hvorfor noen velger å forlate</a:t>
            </a:r>
            <a:endParaRPr lang="nb-NO" sz="5200" cap="none" dirty="0">
              <a:latin typeface="Comic Sans MS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2500" cap="none" dirty="0" smtClean="0">
                <a:solidFill>
                  <a:schemeClr val="tx1"/>
                </a:solidFill>
                <a:latin typeface="Comic Sans MS" charset="0"/>
              </a:rPr>
              <a:t>Lørdag 19. november 2016</a:t>
            </a:r>
          </a:p>
          <a:p>
            <a:r>
              <a:rPr lang="nb-NO" sz="2500" cap="none" dirty="0" smtClean="0">
                <a:solidFill>
                  <a:schemeClr val="tx1"/>
                </a:solidFill>
                <a:latin typeface="Comic Sans MS" charset="0"/>
              </a:rPr>
              <a:t>Brith Dybing</a:t>
            </a:r>
            <a:endParaRPr lang="nb-NO" sz="2500" cap="none" dirty="0">
              <a:solidFill>
                <a:schemeClr val="tx1"/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913774" y="877824"/>
            <a:ext cx="10363826" cy="5504688"/>
          </a:xfrm>
        </p:spPr>
        <p:txBody>
          <a:bodyPr>
            <a:noAutofit/>
          </a:bodyPr>
          <a:lstStyle/>
          <a:p>
            <a:r>
              <a:rPr lang="nb-NO" sz="2400" cap="none" dirty="0">
                <a:latin typeface="Comic Sans MS" charset="0"/>
              </a:rPr>
              <a:t>Vesentlige faktorer for at </a:t>
            </a:r>
            <a:r>
              <a:rPr lang="nb-NO" sz="2400" cap="none" dirty="0" smtClean="0">
                <a:latin typeface="Comic Sans MS" charset="0"/>
              </a:rPr>
              <a:t>flere forlot </a:t>
            </a:r>
            <a:r>
              <a:rPr lang="nb-NO" sz="2400" cap="none" dirty="0">
                <a:latin typeface="Comic Sans MS" charset="0"/>
              </a:rPr>
              <a:t>sine menigheter var en kritisk holdning til verdisystemet i menigheten og reaksjoner på at liv og lære ikke hang sammen. En av informantene som var homofil opplevde et krav om å skifte seksuell orientering, noe han ikke var i stand til Dette førte til at han brøt med </a:t>
            </a:r>
            <a:r>
              <a:rPr lang="nb-NO" sz="2400" cap="none" dirty="0" smtClean="0">
                <a:latin typeface="Comic Sans MS" charset="0"/>
              </a:rPr>
              <a:t>menigheten.</a:t>
            </a:r>
          </a:p>
          <a:p>
            <a:endParaRPr lang="nb-NO" sz="2400" cap="none" dirty="0">
              <a:latin typeface="Comic Sans MS" charset="0"/>
            </a:endParaRPr>
          </a:p>
          <a:p>
            <a:r>
              <a:rPr lang="nb-NO" sz="2400" cap="none" dirty="0" smtClean="0">
                <a:latin typeface="Comic Sans MS" charset="0"/>
              </a:rPr>
              <a:t>Andre hadde hatt </a:t>
            </a:r>
            <a:r>
              <a:rPr lang="nb-NO" sz="2400" cap="none" dirty="0">
                <a:latin typeface="Comic Sans MS" charset="0"/>
              </a:rPr>
              <a:t>det bra i sine religiøse grupper, </a:t>
            </a:r>
            <a:r>
              <a:rPr lang="nb-NO" sz="2400" cap="none" dirty="0" smtClean="0">
                <a:latin typeface="Comic Sans MS" charset="0"/>
              </a:rPr>
              <a:t>de hadde </a:t>
            </a:r>
            <a:r>
              <a:rPr lang="nb-NO" sz="2400" cap="none" dirty="0">
                <a:latin typeface="Comic Sans MS" charset="0"/>
              </a:rPr>
              <a:t>opplevd det som både meningsfullt og trygt, </a:t>
            </a:r>
            <a:r>
              <a:rPr lang="nb-NO" sz="2400" cap="none" dirty="0" smtClean="0">
                <a:latin typeface="Comic Sans MS" charset="0"/>
              </a:rPr>
              <a:t>og de hadde </a:t>
            </a:r>
            <a:r>
              <a:rPr lang="nb-NO" sz="2400" cap="none" dirty="0">
                <a:latin typeface="Comic Sans MS" charset="0"/>
              </a:rPr>
              <a:t>hatt en sterk tro på Gud. Noen hadde vokst opp i disse gruppene, men noen hadde gått inn som </a:t>
            </a:r>
            <a:r>
              <a:rPr lang="nb-NO" sz="2400" cap="none" dirty="0" smtClean="0">
                <a:latin typeface="Comic Sans MS" charset="0"/>
              </a:rPr>
              <a:t>voksne. Flere </a:t>
            </a:r>
            <a:r>
              <a:rPr lang="nb-NO" sz="2400" cap="none" dirty="0">
                <a:latin typeface="Comic Sans MS" charset="0"/>
              </a:rPr>
              <a:t>av disse gikk ut etter lengre perioder med tvil og følelsesmessig ubehag. </a:t>
            </a:r>
          </a:p>
        </p:txBody>
      </p:sp>
    </p:spTree>
    <p:extLst>
      <p:ext uri="{BB962C8B-B14F-4D97-AF65-F5344CB8AC3E}">
        <p14:creationId xmlns:p14="http://schemas.microsoft.com/office/powerpoint/2010/main" val="4033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3775" y="128017"/>
            <a:ext cx="10364451" cy="1078991"/>
          </a:xfrm>
        </p:spPr>
        <p:txBody>
          <a:bodyPr>
            <a:normAutofit/>
          </a:bodyPr>
          <a:lstStyle/>
          <a:p>
            <a:r>
              <a:rPr lang="nb-NO" sz="5200" cap="none" dirty="0" smtClean="0">
                <a:latin typeface="Comic Sans MS" charset="0"/>
              </a:rPr>
              <a:t>Referanser: </a:t>
            </a:r>
            <a:endParaRPr lang="nb-NO" sz="5200" cap="none" dirty="0">
              <a:latin typeface="Comic Sans MS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913774" y="1591056"/>
            <a:ext cx="10363826" cy="5063744"/>
          </a:xfrm>
        </p:spPr>
        <p:txBody>
          <a:bodyPr>
            <a:normAutofit fontScale="70000" lnSpcReduction="20000"/>
          </a:bodyPr>
          <a:lstStyle/>
          <a:p>
            <a:r>
              <a:rPr lang="de-DE" sz="3600" cap="none" dirty="0" err="1" smtClean="0">
                <a:latin typeface="Comic Sans MS" charset="0"/>
              </a:rPr>
              <a:t>Fosheim</a:t>
            </a:r>
            <a:r>
              <a:rPr lang="de-DE" sz="3600" cap="none" dirty="0">
                <a:latin typeface="Comic Sans MS" charset="0"/>
              </a:rPr>
              <a:t>, Kristin </a:t>
            </a:r>
            <a:r>
              <a:rPr lang="de-DE" sz="3600" cap="none" dirty="0" err="1">
                <a:latin typeface="Comic Sans MS" charset="0"/>
              </a:rPr>
              <a:t>og</a:t>
            </a:r>
            <a:r>
              <a:rPr lang="de-DE" sz="3600" cap="none" dirty="0">
                <a:latin typeface="Comic Sans MS" charset="0"/>
              </a:rPr>
              <a:t> Helga </a:t>
            </a:r>
            <a:r>
              <a:rPr lang="de-DE" sz="3600" cap="none" dirty="0" err="1">
                <a:latin typeface="Comic Sans MS" charset="0"/>
              </a:rPr>
              <a:t>Aarnes</a:t>
            </a:r>
            <a:r>
              <a:rPr lang="de-DE" sz="3600" cap="none" dirty="0">
                <a:latin typeface="Comic Sans MS" charset="0"/>
              </a:rPr>
              <a:t> (1993). </a:t>
            </a:r>
            <a:r>
              <a:rPr lang="de-DE" sz="3600" i="1" cap="none" dirty="0" err="1">
                <a:latin typeface="Comic Sans MS" charset="0"/>
              </a:rPr>
              <a:t>Stener</a:t>
            </a:r>
            <a:r>
              <a:rPr lang="de-DE" sz="3600" i="1" cap="none" dirty="0">
                <a:latin typeface="Comic Sans MS" charset="0"/>
              </a:rPr>
              <a:t> </a:t>
            </a:r>
            <a:r>
              <a:rPr lang="de-DE" sz="3600" i="1" cap="none" dirty="0" err="1">
                <a:latin typeface="Comic Sans MS" charset="0"/>
              </a:rPr>
              <a:t>For</a:t>
            </a:r>
            <a:r>
              <a:rPr lang="de-DE" sz="3600" i="1" cap="none" dirty="0">
                <a:latin typeface="Comic Sans MS" charset="0"/>
              </a:rPr>
              <a:t> </a:t>
            </a:r>
            <a:r>
              <a:rPr lang="de-DE" sz="3600" i="1" cap="none" dirty="0" err="1">
                <a:latin typeface="Comic Sans MS" charset="0"/>
              </a:rPr>
              <a:t>Brød</a:t>
            </a:r>
            <a:r>
              <a:rPr lang="de-DE" sz="3600" i="1" cap="none" dirty="0">
                <a:latin typeface="Comic Sans MS" charset="0"/>
              </a:rPr>
              <a:t>. En </a:t>
            </a:r>
            <a:r>
              <a:rPr lang="de-DE" sz="3600" i="1" cap="none" dirty="0" err="1">
                <a:latin typeface="Comic Sans MS" charset="0"/>
              </a:rPr>
              <a:t>kartleggende</a:t>
            </a:r>
            <a:r>
              <a:rPr lang="de-DE" sz="3600" i="1" cap="none" dirty="0">
                <a:latin typeface="Comic Sans MS" charset="0"/>
              </a:rPr>
              <a:t> </a:t>
            </a:r>
            <a:r>
              <a:rPr lang="de-DE" sz="3600" i="1" cap="none" dirty="0" err="1">
                <a:latin typeface="Comic Sans MS" charset="0"/>
              </a:rPr>
              <a:t>studie</a:t>
            </a:r>
            <a:r>
              <a:rPr lang="de-DE" sz="3600" i="1" cap="none" dirty="0">
                <a:latin typeface="Comic Sans MS" charset="0"/>
              </a:rPr>
              <a:t> </a:t>
            </a:r>
            <a:r>
              <a:rPr lang="de-DE" sz="3600" i="1" cap="none" dirty="0" err="1">
                <a:latin typeface="Comic Sans MS" charset="0"/>
              </a:rPr>
              <a:t>av</a:t>
            </a:r>
            <a:r>
              <a:rPr lang="de-DE" sz="3600" i="1" cap="none" dirty="0">
                <a:latin typeface="Comic Sans MS" charset="0"/>
              </a:rPr>
              <a:t> </a:t>
            </a:r>
            <a:r>
              <a:rPr lang="de-DE" sz="3600" i="1" cap="none" dirty="0" err="1">
                <a:latin typeface="Comic Sans MS" charset="0"/>
              </a:rPr>
              <a:t>avhoppere</a:t>
            </a:r>
            <a:r>
              <a:rPr lang="de-DE" sz="3600" i="1" cap="none" dirty="0">
                <a:latin typeface="Comic Sans MS" charset="0"/>
              </a:rPr>
              <a:t> </a:t>
            </a:r>
            <a:r>
              <a:rPr lang="de-DE" sz="3600" i="1" cap="none" dirty="0" err="1">
                <a:latin typeface="Comic Sans MS" charset="0"/>
              </a:rPr>
              <a:t>fra</a:t>
            </a:r>
            <a:r>
              <a:rPr lang="de-DE" sz="3600" i="1" cap="none" dirty="0">
                <a:latin typeface="Comic Sans MS" charset="0"/>
              </a:rPr>
              <a:t> </a:t>
            </a:r>
            <a:r>
              <a:rPr lang="de-DE" sz="3600" i="1" cap="none" dirty="0" err="1">
                <a:latin typeface="Comic Sans MS" charset="0"/>
              </a:rPr>
              <a:t>fremgangsteologiske</a:t>
            </a:r>
            <a:r>
              <a:rPr lang="de-DE" sz="3600" i="1" cap="none" dirty="0">
                <a:latin typeface="Comic Sans MS" charset="0"/>
              </a:rPr>
              <a:t> </a:t>
            </a:r>
            <a:r>
              <a:rPr lang="de-DE" sz="3600" i="1" cap="none" dirty="0" err="1">
                <a:latin typeface="Comic Sans MS" charset="0"/>
              </a:rPr>
              <a:t>menigheter</a:t>
            </a:r>
            <a:r>
              <a:rPr lang="de-DE" sz="3600" i="1" cap="none" dirty="0">
                <a:latin typeface="Comic Sans MS" charset="0"/>
              </a:rPr>
              <a:t> i </a:t>
            </a:r>
            <a:r>
              <a:rPr lang="de-DE" sz="3600" i="1" cap="none" dirty="0" err="1">
                <a:latin typeface="Comic Sans MS" charset="0"/>
              </a:rPr>
              <a:t>Norge</a:t>
            </a:r>
            <a:r>
              <a:rPr lang="de-DE" sz="3600" i="1" cap="none" dirty="0">
                <a:latin typeface="Comic Sans MS" charset="0"/>
              </a:rPr>
              <a:t> </a:t>
            </a:r>
            <a:r>
              <a:rPr lang="de-DE" sz="3600" i="1" cap="none" dirty="0" err="1">
                <a:latin typeface="Comic Sans MS" charset="0"/>
              </a:rPr>
              <a:t>og</a:t>
            </a:r>
            <a:r>
              <a:rPr lang="de-DE" sz="3600" i="1" cap="none" dirty="0">
                <a:latin typeface="Comic Sans MS" charset="0"/>
              </a:rPr>
              <a:t> </a:t>
            </a:r>
            <a:r>
              <a:rPr lang="de-DE" sz="3600" i="1" cap="none" dirty="0" err="1">
                <a:latin typeface="Comic Sans MS" charset="0"/>
              </a:rPr>
              <a:t>Sverige</a:t>
            </a:r>
            <a:r>
              <a:rPr lang="de-DE" sz="3600" i="1" cap="none" dirty="0">
                <a:latin typeface="Comic Sans MS" charset="0"/>
              </a:rPr>
              <a:t>.</a:t>
            </a:r>
            <a:r>
              <a:rPr lang="de-DE" sz="3600" cap="none" dirty="0">
                <a:latin typeface="Comic Sans MS" charset="0"/>
              </a:rPr>
              <a:t> </a:t>
            </a:r>
            <a:r>
              <a:rPr lang="de-DE" sz="3600" cap="none" dirty="0" err="1" smtClean="0">
                <a:latin typeface="Comic Sans MS" charset="0"/>
              </a:rPr>
              <a:t>Søreidgrend</a:t>
            </a:r>
            <a:r>
              <a:rPr lang="de-DE" sz="3600" cap="none" dirty="0">
                <a:latin typeface="Comic Sans MS" charset="0"/>
              </a:rPr>
              <a:t>: Sigma </a:t>
            </a:r>
            <a:r>
              <a:rPr lang="de-DE" sz="3600" cap="none" dirty="0" err="1">
                <a:latin typeface="Comic Sans MS" charset="0"/>
              </a:rPr>
              <a:t>Forlag</a:t>
            </a:r>
            <a:r>
              <a:rPr lang="de-DE" sz="3600" cap="none" dirty="0">
                <a:latin typeface="Comic Sans MS" charset="0"/>
              </a:rPr>
              <a:t> A/S</a:t>
            </a:r>
            <a:r>
              <a:rPr lang="de-DE" sz="3600" cap="none" dirty="0" smtClean="0">
                <a:latin typeface="Comic Sans MS" charset="0"/>
              </a:rPr>
              <a:t>.</a:t>
            </a:r>
            <a:endParaRPr lang="nb-NO" sz="3600" cap="none" dirty="0">
              <a:latin typeface="Comic Sans MS" charset="0"/>
            </a:endParaRPr>
          </a:p>
          <a:p>
            <a:r>
              <a:rPr lang="nb-NO" sz="3600" cap="none" dirty="0">
                <a:latin typeface="Comic Sans MS" charset="0"/>
              </a:rPr>
              <a:t>Repstad, Pål (1984): </a:t>
            </a:r>
            <a:r>
              <a:rPr lang="nb-NO" sz="3600" i="1" cap="none" dirty="0">
                <a:latin typeface="Comic Sans MS" charset="0"/>
              </a:rPr>
              <a:t>Fra ilden til asken. En studie i religiøs passivisering.</a:t>
            </a:r>
            <a:r>
              <a:rPr lang="nb-NO" sz="3600" cap="none" dirty="0">
                <a:latin typeface="Comic Sans MS" charset="0"/>
              </a:rPr>
              <a:t> Stavanger, Bergen, Oslo, Tromsø: Universitetsforlaget. </a:t>
            </a:r>
          </a:p>
          <a:p>
            <a:r>
              <a:rPr lang="en-US" sz="3600" cap="none" dirty="0" err="1">
                <a:latin typeface="Comic Sans MS" charset="0"/>
              </a:rPr>
              <a:t>Streib</a:t>
            </a:r>
            <a:r>
              <a:rPr lang="en-US" sz="3600" cap="none" dirty="0">
                <a:latin typeface="Comic Sans MS" charset="0"/>
              </a:rPr>
              <a:t>, Heinz, Hood Jr, Ralph W., Keller, Barbara, </a:t>
            </a:r>
            <a:r>
              <a:rPr lang="en-US" sz="3600" cap="none" dirty="0" err="1">
                <a:latin typeface="Comic Sans MS" charset="0"/>
              </a:rPr>
              <a:t>Csöff</a:t>
            </a:r>
            <a:r>
              <a:rPr lang="en-US" sz="3600" cap="none" dirty="0">
                <a:latin typeface="Comic Sans MS" charset="0"/>
              </a:rPr>
              <a:t>, Rosina-Martha </a:t>
            </a:r>
            <a:r>
              <a:rPr lang="en-US" sz="3600" cap="none" dirty="0" err="1">
                <a:latin typeface="Comic Sans MS" charset="0"/>
              </a:rPr>
              <a:t>og</a:t>
            </a:r>
            <a:r>
              <a:rPr lang="en-US" sz="3600" cap="none" dirty="0">
                <a:latin typeface="Comic Sans MS" charset="0"/>
              </a:rPr>
              <a:t> Silver, Christopher F. (2009): </a:t>
            </a:r>
            <a:r>
              <a:rPr lang="en-US" sz="3600" i="1" cap="none" dirty="0" err="1">
                <a:latin typeface="Comic Sans MS" charset="0"/>
              </a:rPr>
              <a:t>Deconversion</a:t>
            </a:r>
            <a:r>
              <a:rPr lang="en-US" sz="3600" i="1" cap="none" dirty="0">
                <a:latin typeface="Comic Sans MS" charset="0"/>
              </a:rPr>
              <a:t>. </a:t>
            </a:r>
            <a:r>
              <a:rPr lang="en-US" sz="3600" i="1" cap="none" dirty="0" err="1">
                <a:latin typeface="Comic Sans MS" charset="0"/>
              </a:rPr>
              <a:t>Qualitive</a:t>
            </a:r>
            <a:r>
              <a:rPr lang="en-US" sz="3600" i="1" cap="none" dirty="0">
                <a:latin typeface="Comic Sans MS" charset="0"/>
              </a:rPr>
              <a:t> and </a:t>
            </a:r>
            <a:r>
              <a:rPr lang="en-US" sz="3600" i="1" cap="none" dirty="0" err="1">
                <a:latin typeface="Comic Sans MS" charset="0"/>
              </a:rPr>
              <a:t>Quantitive</a:t>
            </a:r>
            <a:r>
              <a:rPr lang="en-US" sz="3600" i="1" cap="none" dirty="0">
                <a:latin typeface="Comic Sans MS" charset="0"/>
              </a:rPr>
              <a:t> Results from Cross-Cultural Research in Germany and the United States of America.</a:t>
            </a:r>
            <a:r>
              <a:rPr lang="en-US" sz="3600" cap="none" dirty="0">
                <a:latin typeface="Comic Sans MS" charset="0"/>
              </a:rPr>
              <a:t> </a:t>
            </a:r>
            <a:r>
              <a:rPr lang="nb-NO" sz="3600" cap="none" dirty="0">
                <a:latin typeface="Comic Sans MS" charset="0"/>
              </a:rPr>
              <a:t>Göttingen: </a:t>
            </a:r>
            <a:r>
              <a:rPr lang="nb-NO" sz="3600" cap="none" dirty="0" err="1">
                <a:latin typeface="Comic Sans MS" charset="0"/>
              </a:rPr>
              <a:t>Vandenhoeck</a:t>
            </a:r>
            <a:r>
              <a:rPr lang="nb-NO" sz="3600" cap="none" dirty="0">
                <a:latin typeface="Comic Sans MS" charset="0"/>
              </a:rPr>
              <a:t> &amp; </a:t>
            </a:r>
            <a:r>
              <a:rPr lang="nb-NO" sz="3600" cap="none" dirty="0" err="1">
                <a:latin typeface="Comic Sans MS" charset="0"/>
              </a:rPr>
              <a:t>Ruprecht</a:t>
            </a:r>
            <a:r>
              <a:rPr lang="nb-NO" sz="3600" cap="none" dirty="0">
                <a:latin typeface="Comic Sans MS" charset="0"/>
              </a:rPr>
              <a:t> </a:t>
            </a:r>
            <a:r>
              <a:rPr lang="nb-NO" sz="3600" cap="none" dirty="0" err="1">
                <a:latin typeface="Comic Sans MS" charset="0"/>
              </a:rPr>
              <a:t>GmbH</a:t>
            </a:r>
            <a:r>
              <a:rPr lang="nb-NO" sz="3600" cap="none" dirty="0">
                <a:latin typeface="Comic Sans MS" charset="0"/>
              </a:rPr>
              <a:t> &amp; Co. KG. </a:t>
            </a:r>
            <a:endParaRPr lang="nb-NO" sz="3600" cap="none" dirty="0" smtClean="0">
              <a:latin typeface="Comic Sans MS" charset="0"/>
            </a:endParaRPr>
          </a:p>
          <a:p>
            <a:endParaRPr lang="nb-NO" sz="3000" cap="none" dirty="0" smtClean="0">
              <a:latin typeface="Comic Sans MS" charset="0"/>
            </a:endParaRPr>
          </a:p>
          <a:p>
            <a:endParaRPr lang="nb-NO" sz="3800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5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200" cap="none" dirty="0" smtClean="0">
                <a:latin typeface="Comic Sans MS" charset="0"/>
              </a:rPr>
              <a:t>Positive sider ved å </a:t>
            </a:r>
            <a:br>
              <a:rPr lang="nb-NO" sz="5200" cap="none" dirty="0" smtClean="0">
                <a:latin typeface="Comic Sans MS" charset="0"/>
              </a:rPr>
            </a:br>
            <a:r>
              <a:rPr lang="nb-NO" sz="5200" cap="none" dirty="0" smtClean="0">
                <a:latin typeface="Comic Sans MS" charset="0"/>
              </a:rPr>
              <a:t>være i et trossamfunn</a:t>
            </a:r>
            <a:endParaRPr lang="nb-NO" sz="5200" cap="none" dirty="0">
              <a:latin typeface="Comic Sans MS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87708"/>
          </a:xfrm>
        </p:spPr>
        <p:txBody>
          <a:bodyPr>
            <a:normAutofit/>
          </a:bodyPr>
          <a:lstStyle/>
          <a:p>
            <a:r>
              <a:rPr lang="nb-NO" sz="3000" dirty="0" smtClean="0">
                <a:latin typeface="Comic Sans MS" charset="0"/>
              </a:rPr>
              <a:t>F</a:t>
            </a:r>
            <a:r>
              <a:rPr lang="nb-NO" sz="3000" cap="none" dirty="0" smtClean="0">
                <a:latin typeface="Comic Sans MS" charset="0"/>
              </a:rPr>
              <a:t>elleskap</a:t>
            </a:r>
          </a:p>
          <a:p>
            <a:r>
              <a:rPr lang="nb-NO" sz="3000" cap="none" dirty="0" smtClean="0">
                <a:latin typeface="Comic Sans MS" charset="0"/>
              </a:rPr>
              <a:t>Har mål, mening og retning i livet – tryggheten det gir å tro på noe som er større enn seg selv. </a:t>
            </a:r>
          </a:p>
          <a:p>
            <a:r>
              <a:rPr lang="nb-NO" sz="3000" cap="none" dirty="0" smtClean="0">
                <a:latin typeface="Comic Sans MS" charset="0"/>
              </a:rPr>
              <a:t>Svarene på livets store spørsmål er gitt – trenger ikke å tenke så mye selv. </a:t>
            </a:r>
          </a:p>
          <a:p>
            <a:r>
              <a:rPr lang="nb-NO" sz="3000" cap="none" dirty="0" smtClean="0">
                <a:latin typeface="Comic Sans MS" charset="0"/>
              </a:rPr>
              <a:t>Følelsen av å være eksklusiv kan være ganske god!</a:t>
            </a:r>
          </a:p>
          <a:p>
            <a:endParaRPr lang="nb-NO" sz="3000" cap="none" dirty="0" smtClean="0">
              <a:latin typeface="Comic Sans MS" charset="0"/>
            </a:endParaRPr>
          </a:p>
          <a:p>
            <a:endParaRPr lang="nb-NO" sz="3000" cap="none" dirty="0" smtClean="0">
              <a:latin typeface="Comic Sans MS" charset="0"/>
            </a:endParaRPr>
          </a:p>
          <a:p>
            <a:endParaRPr lang="nb-NO" sz="3800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200" cap="none" dirty="0" smtClean="0">
                <a:latin typeface="Comic Sans MS" charset="0"/>
              </a:rPr>
              <a:t>Hva mister vi ved å forlate</a:t>
            </a:r>
            <a:endParaRPr lang="nb-NO" sz="5200" cap="none" dirty="0">
              <a:latin typeface="Comic Sans MS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87708"/>
          </a:xfrm>
        </p:spPr>
        <p:txBody>
          <a:bodyPr>
            <a:normAutofit/>
          </a:bodyPr>
          <a:lstStyle/>
          <a:p>
            <a:r>
              <a:rPr lang="nb-NO" sz="3000" dirty="0" smtClean="0">
                <a:latin typeface="Comic Sans MS" charset="0"/>
              </a:rPr>
              <a:t>F</a:t>
            </a:r>
            <a:r>
              <a:rPr lang="nb-NO" sz="3000" cap="none" dirty="0" smtClean="0">
                <a:latin typeface="Comic Sans MS" charset="0"/>
              </a:rPr>
              <a:t>elleskapet</a:t>
            </a:r>
          </a:p>
          <a:p>
            <a:r>
              <a:rPr lang="nb-NO" sz="3000" cap="none" dirty="0" smtClean="0">
                <a:latin typeface="Comic Sans MS" charset="0"/>
              </a:rPr>
              <a:t>Målet, meningen og retningen i livet – tryggheten det ga å tro på noe som var større enn oss selv. </a:t>
            </a:r>
          </a:p>
          <a:p>
            <a:r>
              <a:rPr lang="nb-NO" sz="3000" cap="none" dirty="0" smtClean="0">
                <a:latin typeface="Comic Sans MS" charset="0"/>
              </a:rPr>
              <a:t>Svarene på livets store spørsmål er ikke gitt lenger – må begynne å tenke selv. </a:t>
            </a:r>
          </a:p>
          <a:p>
            <a:r>
              <a:rPr lang="is-IS" sz="3000" cap="none" dirty="0" smtClean="0">
                <a:latin typeface="Comic Sans MS" charset="0"/>
              </a:rPr>
              <a:t>…og plutselig var man ikke eksklusiv lenger</a:t>
            </a:r>
            <a:r>
              <a:rPr lang="nb-NO" sz="3000" cap="none" dirty="0" smtClean="0">
                <a:latin typeface="Comic Sans MS" charset="0"/>
              </a:rPr>
              <a:t>!</a:t>
            </a:r>
          </a:p>
          <a:p>
            <a:endParaRPr lang="nb-NO" sz="3000" cap="none" dirty="0" smtClean="0">
              <a:latin typeface="Comic Sans MS" charset="0"/>
            </a:endParaRPr>
          </a:p>
          <a:p>
            <a:endParaRPr lang="nb-NO" sz="3000" cap="none" dirty="0" smtClean="0">
              <a:latin typeface="Comic Sans MS" charset="0"/>
            </a:endParaRPr>
          </a:p>
          <a:p>
            <a:endParaRPr lang="nb-NO" sz="3800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6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5200" cap="none" dirty="0" smtClean="0">
                <a:latin typeface="Comic Sans MS" charset="0"/>
              </a:rPr>
              <a:t>…så hvorfor i all verden </a:t>
            </a:r>
            <a:br>
              <a:rPr lang="is-IS" sz="5200" cap="none" dirty="0" smtClean="0">
                <a:latin typeface="Comic Sans MS" charset="0"/>
              </a:rPr>
            </a:br>
            <a:r>
              <a:rPr lang="is-IS" sz="5200" cap="none" dirty="0" smtClean="0">
                <a:latin typeface="Comic Sans MS" charset="0"/>
              </a:rPr>
              <a:t>gikk vi ut?!</a:t>
            </a:r>
            <a:endParaRPr lang="nb-NO" sz="5200" cap="none" dirty="0">
              <a:latin typeface="Comic Sans MS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87708"/>
          </a:xfrm>
        </p:spPr>
        <p:txBody>
          <a:bodyPr>
            <a:normAutofit/>
          </a:bodyPr>
          <a:lstStyle/>
          <a:p>
            <a:r>
              <a:rPr lang="nb-NO" sz="3000" cap="none" dirty="0" smtClean="0">
                <a:latin typeface="Comic Sans MS" charset="0"/>
              </a:rPr>
              <a:t>Hvis vi satte sammen alle historiene våre så ville vi sannsynligvis ha dekket de fleste svarene på spørsmålet om hvorfor forlate. Men hva sier forskningen?</a:t>
            </a:r>
          </a:p>
          <a:p>
            <a:r>
              <a:rPr lang="nb-NO" sz="3000" cap="none" dirty="0" smtClean="0">
                <a:latin typeface="Comic Sans MS" charset="0"/>
              </a:rPr>
              <a:t>Vil vise til tre forskjellige undersøkelser som ble gjort med mange års mellomrom, i totalt forskjellige miljøer, også i forskjellige land.</a:t>
            </a:r>
          </a:p>
          <a:p>
            <a:endParaRPr lang="nb-NO" sz="3800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1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200" cap="none" dirty="0" smtClean="0">
                <a:latin typeface="Comic Sans MS" charset="0"/>
              </a:rPr>
              <a:t>Pål Repstad, Fra ilden til asken. </a:t>
            </a:r>
            <a:endParaRPr lang="nb-NO" sz="5200" cap="none" dirty="0">
              <a:latin typeface="Comic Sans MS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87708"/>
          </a:xfrm>
        </p:spPr>
        <p:txBody>
          <a:bodyPr>
            <a:normAutofit/>
          </a:bodyPr>
          <a:lstStyle/>
          <a:p>
            <a:endParaRPr lang="nb-NO" sz="3000" cap="none" dirty="0" smtClean="0">
              <a:latin typeface="Comic Sans MS" charset="0"/>
            </a:endParaRPr>
          </a:p>
          <a:p>
            <a:r>
              <a:rPr lang="nb-NO" sz="3000" cap="none" dirty="0" smtClean="0">
                <a:latin typeface="Comic Sans MS" charset="0"/>
              </a:rPr>
              <a:t>Undersøkelsen ble gjort i 1983 – så på årsaker til tidligere religiøst aktive mennesker ble passive, og at noen også mistet troen. </a:t>
            </a:r>
          </a:p>
          <a:p>
            <a:r>
              <a:rPr lang="nb-NO" sz="3000" cap="none" dirty="0" smtClean="0">
                <a:latin typeface="Comic Sans MS" charset="0"/>
              </a:rPr>
              <a:t>Intervjuet mennesker som tidligere hadde vært aktive i frikirkelige miljøer, Frelsesarméen og kirken. </a:t>
            </a:r>
          </a:p>
          <a:p>
            <a:endParaRPr lang="nb-NO" sz="3000" cap="none" dirty="0" smtClean="0">
              <a:latin typeface="Comic Sans MS" charset="0"/>
            </a:endParaRPr>
          </a:p>
          <a:p>
            <a:endParaRPr lang="nb-NO" sz="3800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200" cap="none" dirty="0" smtClean="0">
                <a:latin typeface="Comic Sans MS" charset="0"/>
              </a:rPr>
              <a:t>Årsakene Repstad fant:</a:t>
            </a:r>
            <a:endParaRPr lang="nb-NO" sz="5200" cap="none" dirty="0">
              <a:latin typeface="Comic Sans MS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87708"/>
          </a:xfrm>
        </p:spPr>
        <p:txBody>
          <a:bodyPr>
            <a:normAutofit/>
          </a:bodyPr>
          <a:lstStyle/>
          <a:p>
            <a:endParaRPr lang="nb-NO" sz="3000" cap="none" dirty="0" smtClean="0">
              <a:latin typeface="Comic Sans MS" charset="0"/>
            </a:endParaRPr>
          </a:p>
          <a:p>
            <a:r>
              <a:rPr lang="nb-NO" sz="3000" cap="none" dirty="0" err="1" smtClean="0">
                <a:latin typeface="Comic Sans MS" charset="0"/>
              </a:rPr>
              <a:t>Livsstilspietisme</a:t>
            </a:r>
            <a:r>
              <a:rPr lang="nb-NO" sz="3000" cap="none" dirty="0" smtClean="0">
                <a:latin typeface="Comic Sans MS" charset="0"/>
              </a:rPr>
              <a:t> – asketiske </a:t>
            </a:r>
            <a:r>
              <a:rPr lang="nb-NO" sz="3000" cap="none" dirty="0" err="1" smtClean="0">
                <a:latin typeface="Comic Sans MS" charset="0"/>
              </a:rPr>
              <a:t>livsstilskrav</a:t>
            </a:r>
            <a:endParaRPr lang="nb-NO" sz="3000" cap="none" dirty="0" smtClean="0">
              <a:latin typeface="Comic Sans MS" charset="0"/>
            </a:endParaRPr>
          </a:p>
          <a:p>
            <a:r>
              <a:rPr lang="nb-NO" sz="3000" cap="none" dirty="0" smtClean="0">
                <a:latin typeface="Comic Sans MS" charset="0"/>
              </a:rPr>
              <a:t>Miljøkritikk</a:t>
            </a:r>
          </a:p>
          <a:p>
            <a:r>
              <a:rPr lang="nb-NO" sz="3000" cap="none" dirty="0" smtClean="0">
                <a:latin typeface="Comic Sans MS" charset="0"/>
              </a:rPr>
              <a:t>Trosproblemer</a:t>
            </a:r>
          </a:p>
          <a:p>
            <a:endParaRPr lang="nb-NO" sz="3000" cap="none" dirty="0" smtClean="0">
              <a:latin typeface="Comic Sans MS" charset="0"/>
            </a:endParaRPr>
          </a:p>
          <a:p>
            <a:endParaRPr lang="nb-NO" sz="3000" cap="none" dirty="0" smtClean="0">
              <a:latin typeface="Comic Sans MS" charset="0"/>
            </a:endParaRPr>
          </a:p>
          <a:p>
            <a:endParaRPr lang="nb-NO" sz="3800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9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200" cap="none" dirty="0" smtClean="0">
                <a:latin typeface="Comic Sans MS" charset="0"/>
              </a:rPr>
              <a:t>Helga Aarnes og Kristin Fosheim</a:t>
            </a:r>
            <a:endParaRPr lang="nb-NO" sz="5200" cap="none" dirty="0">
              <a:latin typeface="Comic Sans MS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4440106"/>
          </a:xfrm>
        </p:spPr>
        <p:txBody>
          <a:bodyPr>
            <a:normAutofit/>
          </a:bodyPr>
          <a:lstStyle/>
          <a:p>
            <a:r>
              <a:rPr lang="nb-NO" sz="3000" cap="none" dirty="0" smtClean="0">
                <a:latin typeface="Comic Sans MS" charset="0"/>
              </a:rPr>
              <a:t>En studie av tidligere medlemmer i framgangsteologiske menigheter”, 1993. </a:t>
            </a:r>
          </a:p>
          <a:p>
            <a:r>
              <a:rPr lang="nb-NO" sz="3000" cap="none" dirty="0" smtClean="0">
                <a:latin typeface="Comic Sans MS" charset="0"/>
              </a:rPr>
              <a:t>Bruddfase som hadde gått over fra et par måneder til par år. </a:t>
            </a:r>
          </a:p>
          <a:p>
            <a:r>
              <a:rPr lang="nb-NO" sz="3000" cap="none" dirty="0" smtClean="0">
                <a:latin typeface="Comic Sans MS" charset="0"/>
              </a:rPr>
              <a:t>Resultat av en tanke- og følelsesmessig prosess.  </a:t>
            </a:r>
          </a:p>
          <a:p>
            <a:r>
              <a:rPr lang="nb-NO" sz="3000" cap="none" dirty="0" smtClean="0">
                <a:latin typeface="Comic Sans MS" charset="0"/>
              </a:rPr>
              <a:t>Følelse av at noe var galt. </a:t>
            </a:r>
          </a:p>
          <a:p>
            <a:r>
              <a:rPr lang="nb-NO" sz="3000" cap="none" dirty="0" smtClean="0">
                <a:latin typeface="Comic Sans MS" charset="0"/>
              </a:rPr>
              <a:t>Opplevd selvbebreidelser og utilstrekkelighetsfølelse.</a:t>
            </a:r>
          </a:p>
          <a:p>
            <a:endParaRPr lang="nb-NO" sz="3000" cap="none" dirty="0" smtClean="0">
              <a:latin typeface="Comic Sans MS" charset="0"/>
            </a:endParaRPr>
          </a:p>
          <a:p>
            <a:endParaRPr lang="nb-NO" sz="3800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01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200" cap="none" dirty="0" err="1" smtClean="0">
                <a:latin typeface="Comic Sans MS" charset="0"/>
              </a:rPr>
              <a:t>Streib</a:t>
            </a:r>
            <a:r>
              <a:rPr lang="nb-NO" sz="5200" cap="none" dirty="0" smtClean="0">
                <a:latin typeface="Comic Sans MS" charset="0"/>
              </a:rPr>
              <a:t> m.fl. </a:t>
            </a:r>
            <a:br>
              <a:rPr lang="nb-NO" sz="5200" cap="none" dirty="0" smtClean="0">
                <a:latin typeface="Comic Sans MS" charset="0"/>
              </a:rPr>
            </a:br>
            <a:r>
              <a:rPr lang="nb-NO" sz="5200" cap="none" dirty="0" smtClean="0">
                <a:latin typeface="Comic Sans MS" charset="0"/>
              </a:rPr>
              <a:t>”</a:t>
            </a:r>
            <a:r>
              <a:rPr lang="nb-NO" sz="5200" cap="none" dirty="0" err="1" smtClean="0">
                <a:latin typeface="Comic Sans MS" charset="0"/>
              </a:rPr>
              <a:t>Deconvertion</a:t>
            </a:r>
            <a:r>
              <a:rPr lang="nb-NO" sz="5200" cap="none" dirty="0" smtClean="0">
                <a:latin typeface="Comic Sans MS" charset="0"/>
              </a:rPr>
              <a:t>”, 2009</a:t>
            </a:r>
            <a:endParaRPr lang="nb-NO" sz="5200" cap="none" dirty="0">
              <a:latin typeface="Comic Sans MS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87708"/>
          </a:xfrm>
        </p:spPr>
        <p:txBody>
          <a:bodyPr>
            <a:normAutofit lnSpcReduction="10000"/>
          </a:bodyPr>
          <a:lstStyle/>
          <a:p>
            <a:endParaRPr lang="nb-NO" sz="3000" cap="none" dirty="0" smtClean="0">
              <a:latin typeface="Comic Sans MS" charset="0"/>
            </a:endParaRPr>
          </a:p>
          <a:p>
            <a:r>
              <a:rPr lang="nb-NO" sz="3000" cap="none" dirty="0" smtClean="0">
                <a:latin typeface="Comic Sans MS" charset="0"/>
              </a:rPr>
              <a:t>Undersøkelse gjort i USA og Tyskland. </a:t>
            </a:r>
          </a:p>
          <a:p>
            <a:r>
              <a:rPr lang="nb-NO" sz="3000" cap="none" dirty="0" smtClean="0">
                <a:latin typeface="Comic Sans MS" charset="0"/>
              </a:rPr>
              <a:t>Intervjuet 99 mennesker fra forskjellige </a:t>
            </a:r>
            <a:r>
              <a:rPr lang="nb-NO" sz="3000" cap="none" dirty="0" err="1" smtClean="0">
                <a:latin typeface="Comic Sans MS" charset="0"/>
              </a:rPr>
              <a:t>religøse</a:t>
            </a:r>
            <a:r>
              <a:rPr lang="nb-NO" sz="3000" cap="none" dirty="0" smtClean="0">
                <a:latin typeface="Comic Sans MS" charset="0"/>
              </a:rPr>
              <a:t> miljøer, bl.a. </a:t>
            </a:r>
            <a:r>
              <a:rPr lang="nb-NO" sz="3000" cap="none" dirty="0">
                <a:latin typeface="Comic Sans MS" charset="0"/>
              </a:rPr>
              <a:t>l</a:t>
            </a:r>
            <a:r>
              <a:rPr lang="nb-NO" sz="3000" cap="none" dirty="0" smtClean="0">
                <a:latin typeface="Comic Sans MS" charset="0"/>
              </a:rPr>
              <a:t>utheranere, baptister, adventister, </a:t>
            </a:r>
            <a:r>
              <a:rPr lang="nb-NO" sz="3000" cap="none" dirty="0" err="1" smtClean="0">
                <a:latin typeface="Comic Sans MS" charset="0"/>
              </a:rPr>
              <a:t>mormonere</a:t>
            </a:r>
            <a:r>
              <a:rPr lang="nb-NO" sz="3000" cap="none" dirty="0" smtClean="0">
                <a:latin typeface="Comic Sans MS" charset="0"/>
              </a:rPr>
              <a:t>, Jehovas vitner, ortodokse kristne og scientologer. </a:t>
            </a:r>
          </a:p>
          <a:p>
            <a:r>
              <a:rPr lang="nb-NO" sz="3000" cap="none" dirty="0" smtClean="0">
                <a:latin typeface="Comic Sans MS" charset="0"/>
              </a:rPr>
              <a:t>Fant fem kjennetegn på prosessen som førte til brudd: </a:t>
            </a:r>
          </a:p>
          <a:p>
            <a:endParaRPr lang="nb-NO" sz="3000" cap="none" dirty="0" smtClean="0">
              <a:latin typeface="Comic Sans MS" charset="0"/>
            </a:endParaRPr>
          </a:p>
          <a:p>
            <a:endParaRPr lang="nb-NO" sz="3000" cap="none" dirty="0" smtClean="0">
              <a:latin typeface="Comic Sans MS" charset="0"/>
            </a:endParaRPr>
          </a:p>
          <a:p>
            <a:endParaRPr lang="nb-NO" sz="3800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03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200" cap="none" dirty="0" smtClean="0">
                <a:latin typeface="Comic Sans MS" charset="0"/>
              </a:rPr>
              <a:t>Fem kjennetegn på prosessen som fører til brudd: </a:t>
            </a:r>
            <a:endParaRPr lang="nb-NO" sz="5200" cap="none" dirty="0">
              <a:latin typeface="Comic Sans MS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87708"/>
          </a:xfrm>
        </p:spPr>
        <p:txBody>
          <a:bodyPr>
            <a:normAutofit/>
          </a:bodyPr>
          <a:lstStyle/>
          <a:p>
            <a:pPr lvl="0"/>
            <a:r>
              <a:rPr lang="nb-NO" sz="3200" cap="none" dirty="0" smtClean="0">
                <a:latin typeface="Comic Sans MS" charset="0"/>
              </a:rPr>
              <a:t>Tap </a:t>
            </a:r>
            <a:r>
              <a:rPr lang="nb-NO" sz="3200" cap="none" dirty="0">
                <a:latin typeface="Comic Sans MS" charset="0"/>
              </a:rPr>
              <a:t>av religiøse opplevelser</a:t>
            </a:r>
          </a:p>
          <a:p>
            <a:pPr lvl="0"/>
            <a:r>
              <a:rPr lang="nb-NO" sz="3200" cap="none" dirty="0">
                <a:latin typeface="Comic Sans MS" charset="0"/>
              </a:rPr>
              <a:t>Intellektuell tvil, fornektelse eller uenighet i trosspørsmål</a:t>
            </a:r>
          </a:p>
          <a:p>
            <a:pPr lvl="0"/>
            <a:r>
              <a:rPr lang="nb-NO" sz="3200" cap="none" dirty="0">
                <a:latin typeface="Comic Sans MS" charset="0"/>
              </a:rPr>
              <a:t>Moralsk kritikk</a:t>
            </a:r>
          </a:p>
          <a:p>
            <a:pPr lvl="0"/>
            <a:r>
              <a:rPr lang="nb-NO" sz="3200" cap="none" dirty="0">
                <a:latin typeface="Comic Sans MS" charset="0"/>
              </a:rPr>
              <a:t>Følelsesmessig ubehag</a:t>
            </a:r>
          </a:p>
          <a:p>
            <a:pPr lvl="0"/>
            <a:r>
              <a:rPr lang="nb-NO" sz="3200" cap="none" dirty="0">
                <a:latin typeface="Comic Sans MS" charset="0"/>
              </a:rPr>
              <a:t>Utmeldelse av fellesskapet. </a:t>
            </a:r>
          </a:p>
          <a:p>
            <a:endParaRPr lang="nb-NO" sz="3000" cap="none" dirty="0" smtClean="0">
              <a:latin typeface="Comic Sans MS" charset="0"/>
            </a:endParaRPr>
          </a:p>
          <a:p>
            <a:endParaRPr lang="nb-NO" sz="3000" cap="none" dirty="0" smtClean="0">
              <a:latin typeface="Comic Sans MS" charset="0"/>
            </a:endParaRPr>
          </a:p>
          <a:p>
            <a:endParaRPr lang="nb-NO" sz="3800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28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åpe">
  <a:themeElements>
    <a:clrScheme name="Dråpe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åp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åp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114</TotalTime>
  <Words>592</Words>
  <Application>Microsoft Macintosh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Calibri</vt:lpstr>
      <vt:lpstr>Comic Sans MS</vt:lpstr>
      <vt:lpstr>Tw Cen MT</vt:lpstr>
      <vt:lpstr>Arial</vt:lpstr>
      <vt:lpstr>Dråpe</vt:lpstr>
      <vt:lpstr>Hvorfor noen velger å forlate</vt:lpstr>
      <vt:lpstr>Positive sider ved å  være i et trossamfunn</vt:lpstr>
      <vt:lpstr>Hva mister vi ved å forlate</vt:lpstr>
      <vt:lpstr>…så hvorfor i all verden  gikk vi ut?!</vt:lpstr>
      <vt:lpstr>Pål Repstad, Fra ilden til asken. </vt:lpstr>
      <vt:lpstr>Årsakene Repstad fant:</vt:lpstr>
      <vt:lpstr>Helga Aarnes og Kristin Fosheim</vt:lpstr>
      <vt:lpstr>Streib m.fl.  ”Deconvertion”, 2009</vt:lpstr>
      <vt:lpstr>Fem kjennetegn på prosessen som fører til brudd: </vt:lpstr>
      <vt:lpstr>PowerPoint-presentasjon</vt:lpstr>
      <vt:lpstr>Referanser: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Hvorfor noen velger å forlate</dc:title>
  <dc:creator>Brith Dybing</dc:creator>
  <cp:lastModifiedBy>Hilde Langvann</cp:lastModifiedBy>
  <cp:revision>9</cp:revision>
  <dcterms:created xsi:type="dcterms:W3CDTF">2016-11-18T23:11:10Z</dcterms:created>
  <dcterms:modified xsi:type="dcterms:W3CDTF">2016-11-19T10:31:12Z</dcterms:modified>
</cp:coreProperties>
</file>